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24"/>
  </p:notesMasterIdLst>
  <p:sldIdLst>
    <p:sldId id="258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5" r:id="rId20"/>
    <p:sldId id="284" r:id="rId21"/>
    <p:sldId id="283" r:id="rId22"/>
    <p:sldId id="264" r:id="rId23"/>
  </p:sldIdLst>
  <p:sldSz cx="12192000" cy="6858000"/>
  <p:notesSz cx="6858000" cy="9144000"/>
  <p:embeddedFontLst>
    <p:embeddedFont>
      <p:font typeface="Montserrat" panose="00000500000000000000" pitchFamily="2" charset="-52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7530" autoAdjust="0"/>
  </p:normalViewPr>
  <p:slideViewPr>
    <p:cSldViewPr snapToGrid="0" showGuides="1">
      <p:cViewPr varScale="1">
        <p:scale>
          <a:sx n="98" d="100"/>
          <a:sy n="98" d="100"/>
        </p:scale>
        <p:origin x="139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47551-394B-451F-AE92-D2757B0A81B5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EF530-4A13-48D4-9A1A-20DA9FA46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74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5704419" cy="830997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Алексей, Хасанова </a:t>
            </a:r>
            <a:r>
              <a:rPr lang="ru-RU" dirty="0" err="1">
                <a:latin typeface="Montserrat" panose="020B0604020202020204" charset="-52"/>
              </a:rPr>
              <a:t>Аделя</a:t>
            </a:r>
            <a:endParaRPr lang="ru-RU" dirty="0">
              <a:latin typeface="Montserrat" panose="020B0604020202020204" charset="-52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3" y="3198167"/>
            <a:ext cx="8155789" cy="2308324"/>
          </a:xfrm>
        </p:spPr>
        <p:txBody>
          <a:bodyPr/>
          <a:lstStyle/>
          <a:p>
            <a:r>
              <a:rPr lang="ru-RU" dirty="0"/>
              <a:t>Приложение нейронных сетей к задачам компьютерного зрения: </a:t>
            </a:r>
            <a:r>
              <a:rPr lang="ru-RU"/>
              <a:t>семантическая сегментация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50EE-C328-D446-DEBE-B8137D1C702A}"/>
              </a:ext>
            </a:extLst>
          </p:cNvPr>
          <p:cNvSpPr txBox="1"/>
          <p:nvPr/>
        </p:nvSpPr>
        <p:spPr>
          <a:xfrm>
            <a:off x="8661866" y="97276"/>
            <a:ext cx="3530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ontserrat" panose="00000500000000000000" pitchFamily="2" charset="-52"/>
              </a:rPr>
              <a:t>По материалам лекции курса </a:t>
            </a:r>
            <a:r>
              <a:rPr lang="en-US" sz="1100" dirty="0">
                <a:latin typeface="Montserrat" panose="00000500000000000000" pitchFamily="2" charset="-52"/>
              </a:rPr>
              <a:t>cs231n/Stanford</a:t>
            </a:r>
            <a:endParaRPr lang="ru-RU" sz="11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восстановить размер?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499D4D-F617-E089-148C-C4497E98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2" y="1981200"/>
            <a:ext cx="54006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восстановить размер?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499D4D-F617-E089-148C-C4497E98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2" y="1981200"/>
            <a:ext cx="5400675" cy="2895600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1C7E2D2-2DEF-B927-E36F-5DAF8B19BA66}"/>
              </a:ext>
            </a:extLst>
          </p:cNvPr>
          <p:cNvCxnSpPr/>
          <p:nvPr/>
        </p:nvCxnSpPr>
        <p:spPr>
          <a:xfrm flipH="1">
            <a:off x="7636213" y="1468877"/>
            <a:ext cx="671208" cy="79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0CE3C3-04BE-5773-06A0-3A54D7A53B07}"/>
              </a:ext>
            </a:extLst>
          </p:cNvPr>
          <p:cNvSpPr txBox="1"/>
          <p:nvPr/>
        </p:nvSpPr>
        <p:spPr>
          <a:xfrm>
            <a:off x="4956040" y="1123983"/>
            <a:ext cx="897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Тут значения суммируются.</a:t>
            </a:r>
          </a:p>
        </p:txBody>
      </p:sp>
    </p:spTree>
    <p:extLst>
      <p:ext uri="{BB962C8B-B14F-4D97-AF65-F5344CB8AC3E}">
        <p14:creationId xmlns:p14="http://schemas.microsoft.com/office/powerpoint/2010/main" val="381975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  <a:endParaRPr lang="ru-RU" dirty="0"/>
          </a:p>
        </p:txBody>
      </p:sp>
      <p:pic>
        <p:nvPicPr>
          <p:cNvPr id="1026" name="Picture 2" descr="U-Net Architecture -geeksforgeeks">
            <a:extLst>
              <a:ext uri="{FF2B5EF4-FFF2-40B4-BE49-F238E27FC236}">
                <a16:creationId xmlns:a16="http://schemas.microsoft.com/office/drawing/2014/main" id="{306F73F5-C118-137C-E1E5-2DE9E3DDD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47750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8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143658"/>
            <a:ext cx="9654471" cy="954107"/>
          </a:xfrm>
        </p:spPr>
        <p:txBody>
          <a:bodyPr/>
          <a:lstStyle/>
          <a:p>
            <a:r>
              <a:rPr lang="ru-RU" dirty="0" err="1"/>
              <a:t>Мультизадачи</a:t>
            </a:r>
            <a:r>
              <a:rPr lang="ru-RU" dirty="0"/>
              <a:t> (классификация + локализация)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5106D6-250C-76E5-C08B-C4A53AD0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09675"/>
            <a:ext cx="96012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2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143658"/>
            <a:ext cx="9654471" cy="954107"/>
          </a:xfrm>
        </p:spPr>
        <p:txBody>
          <a:bodyPr/>
          <a:lstStyle/>
          <a:p>
            <a:r>
              <a:rPr lang="ru-RU" dirty="0" err="1"/>
              <a:t>Мультизадачи</a:t>
            </a:r>
            <a:r>
              <a:rPr lang="ru-RU" dirty="0"/>
              <a:t> (классификация + локализация)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F345A2-B7D8-36BB-21FA-5DB7BC4C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571625"/>
            <a:ext cx="73723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6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359101"/>
            <a:ext cx="9654471" cy="523220"/>
          </a:xfrm>
        </p:spPr>
        <p:txBody>
          <a:bodyPr/>
          <a:lstStyle/>
          <a:p>
            <a:r>
              <a:rPr lang="en-US" dirty="0"/>
              <a:t>Region-based CNN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96CBC4-79A9-A108-4976-8F1CC246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02" y="1432969"/>
            <a:ext cx="5649687" cy="50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2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359101"/>
            <a:ext cx="9654471" cy="523220"/>
          </a:xfrm>
        </p:spPr>
        <p:txBody>
          <a:bodyPr/>
          <a:lstStyle/>
          <a:p>
            <a:r>
              <a:rPr lang="en-US" dirty="0"/>
              <a:t>Fast R-CNN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4CB7E0-5409-CFE2-E128-91279FD8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70" y="1202089"/>
            <a:ext cx="6171459" cy="54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0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AA91A-9FF9-A356-D1BA-66E08FB2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1" y="359101"/>
            <a:ext cx="9654471" cy="523220"/>
          </a:xfrm>
        </p:spPr>
        <p:txBody>
          <a:bodyPr/>
          <a:lstStyle/>
          <a:p>
            <a:r>
              <a:rPr lang="en-US" dirty="0"/>
              <a:t>ROI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3F8284-FB44-E887-BEFA-274C5EA0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559"/>
            <a:ext cx="12192000" cy="48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21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869527-F665-8A69-EDC6-26FE9913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824037"/>
            <a:ext cx="95631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Mask R-CNN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3722B7-1C4E-73D6-3741-28BA8E03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066800"/>
            <a:ext cx="97345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7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задач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7BC3FD-D45F-0E12-D0AF-4FFFC7FB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344343"/>
            <a:ext cx="8972550" cy="200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E97E1-EBE2-7113-7617-4433E8C73D27}"/>
              </a:ext>
            </a:extLst>
          </p:cNvPr>
          <p:cNvSpPr txBox="1"/>
          <p:nvPr/>
        </p:nvSpPr>
        <p:spPr>
          <a:xfrm>
            <a:off x="1765368" y="3433864"/>
            <a:ext cx="2013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Семантическая сегментация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14055-22C6-5ADF-7328-CA5E874258CA}"/>
              </a:ext>
            </a:extLst>
          </p:cNvPr>
          <p:cNvSpPr txBox="1"/>
          <p:nvPr/>
        </p:nvSpPr>
        <p:spPr>
          <a:xfrm>
            <a:off x="3980032" y="3433864"/>
            <a:ext cx="2013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Классификация, локализация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A8769-6E4F-1FFB-D94C-B25AAFAC732C}"/>
              </a:ext>
            </a:extLst>
          </p:cNvPr>
          <p:cNvSpPr txBox="1"/>
          <p:nvPr/>
        </p:nvSpPr>
        <p:spPr>
          <a:xfrm>
            <a:off x="6194696" y="3433864"/>
            <a:ext cx="2013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Детекция (нахождение) объектов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C1409-1E32-EA3E-9DB0-E086DED89D4E}"/>
              </a:ext>
            </a:extLst>
          </p:cNvPr>
          <p:cNvSpPr txBox="1"/>
          <p:nvPr/>
        </p:nvSpPr>
        <p:spPr>
          <a:xfrm>
            <a:off x="8568650" y="3390954"/>
            <a:ext cx="2013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Montserrat" panose="00000500000000000000" pitchFamily="2" charset="-52"/>
              </a:rPr>
              <a:t>Выделение объектов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5D5A2-ACF7-F324-3F38-43768230A2FA}"/>
              </a:ext>
            </a:extLst>
          </p:cNvPr>
          <p:cNvSpPr txBox="1"/>
          <p:nvPr/>
        </p:nvSpPr>
        <p:spPr>
          <a:xfrm>
            <a:off x="1609724" y="4494179"/>
            <a:ext cx="897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Семантическая сегментация </a:t>
            </a:r>
            <a:r>
              <a:rPr lang="ru-RU" sz="1400" dirty="0">
                <a:latin typeface="Montserrat" panose="00000500000000000000" pitchFamily="2" charset="-52"/>
              </a:rPr>
              <a:t>– поиск пикселей, без разделения их на объекты.</a:t>
            </a:r>
          </a:p>
        </p:txBody>
      </p:sp>
    </p:spTree>
    <p:extLst>
      <p:ext uri="{BB962C8B-B14F-4D97-AF65-F5344CB8AC3E}">
        <p14:creationId xmlns:p14="http://schemas.microsoft.com/office/powerpoint/2010/main" val="47042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 один раз </a:t>
            </a:r>
            <a:r>
              <a:rPr lang="en-US" dirty="0"/>
              <a:t>(YOLO-v</a:t>
            </a:r>
            <a:r>
              <a:rPr lang="ru-RU" dirty="0"/>
              <a:t>1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E2A1FA-4BE5-4FAD-0106-06799EBE1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2" y="1957387"/>
            <a:ext cx="71247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6C4EFF-A070-E32C-BF5B-04B246F1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22" y="1614791"/>
            <a:ext cx="4261316" cy="37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57F4A-E257-0F4F-1D00-1D39FAC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 один раз </a:t>
            </a:r>
            <a:r>
              <a:rPr lang="en-US" dirty="0"/>
              <a:t>(YOLO-v7)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4D8FD-FA2A-5629-E28C-B4AA2DFF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74" y="1508995"/>
            <a:ext cx="8495489" cy="455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53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D7D4270-3123-458E-88F5-C1569F6C22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2936041" cy="1277273"/>
          </a:xfrm>
        </p:spPr>
        <p:txBody>
          <a:bodyPr/>
          <a:lstStyle/>
          <a:p>
            <a:r>
              <a:rPr lang="ru-RU" dirty="0"/>
              <a:t>Удачи!</a:t>
            </a:r>
          </a:p>
          <a:p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4038617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Самое первое решение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26F818E-A85D-0CFE-3D8C-F3E132F4E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81"/>
          <a:stretch/>
        </p:blipFill>
        <p:spPr>
          <a:xfrm>
            <a:off x="2596068" y="1716134"/>
            <a:ext cx="6591300" cy="26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8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Самое первое решение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26F818E-A85D-0CFE-3D8C-F3E132F4E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81"/>
          <a:stretch/>
        </p:blipFill>
        <p:spPr>
          <a:xfrm>
            <a:off x="2596068" y="1716134"/>
            <a:ext cx="6591300" cy="26929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892C46-B05F-2BD7-585A-508A5968CD4F}"/>
              </a:ext>
            </a:extLst>
          </p:cNvPr>
          <p:cNvSpPr txBox="1"/>
          <p:nvPr/>
        </p:nvSpPr>
        <p:spPr>
          <a:xfrm>
            <a:off x="1609725" y="5242888"/>
            <a:ext cx="897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Montserrat" panose="00000500000000000000" pitchFamily="2" charset="-52"/>
              </a:rPr>
              <a:t>Ключевая проблема – очень долго!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5459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проще?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BA8E97-9E48-A649-2880-B2198772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2133600"/>
            <a:ext cx="90201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9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проще?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BA8E97-9E48-A649-2880-B2198772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2133600"/>
            <a:ext cx="9020175" cy="259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483974-AC08-E5DE-4785-B023D39AEF24}"/>
              </a:ext>
            </a:extLst>
          </p:cNvPr>
          <p:cNvSpPr txBox="1"/>
          <p:nvPr/>
        </p:nvSpPr>
        <p:spPr>
          <a:xfrm>
            <a:off x="1609725" y="5242888"/>
            <a:ext cx="897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Montserrat" panose="00000500000000000000" pitchFamily="2" charset="-52"/>
              </a:rPr>
              <a:t>Ключевая проблема – очень много параметров!</a:t>
            </a: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2688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Скрытое представление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098E4C-B6D0-C6C0-5948-23B2FF4B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2214562"/>
            <a:ext cx="90392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2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восстановить размер?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A1ECFE-9E71-43F5-5E7D-421F075C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2047875"/>
            <a:ext cx="84867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1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6298-ED6A-8365-5A27-F3BB9814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восстановить размер?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6EBB58-B296-0EC7-4B90-3472EA9F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2147887"/>
            <a:ext cx="85629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57276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4417</TotalTime>
  <Words>134</Words>
  <Application>Microsoft Office PowerPoint</Application>
  <PresentationFormat>Широкоэкранный</PresentationFormat>
  <Paragraphs>33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Calibri</vt:lpstr>
      <vt:lpstr>Montserrat</vt:lpstr>
      <vt:lpstr>Arial</vt:lpstr>
      <vt:lpstr>Шаблон МИФИ</vt:lpstr>
      <vt:lpstr>Презентация PowerPoint</vt:lpstr>
      <vt:lpstr>Типы задач</vt:lpstr>
      <vt:lpstr>Самое первое решение</vt:lpstr>
      <vt:lpstr>Самое первое решение</vt:lpstr>
      <vt:lpstr>Как проще?</vt:lpstr>
      <vt:lpstr>Как проще?</vt:lpstr>
      <vt:lpstr>Скрытое представление</vt:lpstr>
      <vt:lpstr>Как восстановить размер?</vt:lpstr>
      <vt:lpstr>Как восстановить размер?</vt:lpstr>
      <vt:lpstr>Как восстановить размер?</vt:lpstr>
      <vt:lpstr>Как восстановить размер?</vt:lpstr>
      <vt:lpstr>U-net</vt:lpstr>
      <vt:lpstr>Мультизадачи (классификация + локализация)</vt:lpstr>
      <vt:lpstr>Мультизадачи (классификация + локализация)</vt:lpstr>
      <vt:lpstr>Region-based CNN</vt:lpstr>
      <vt:lpstr>Fast R-CNN</vt:lpstr>
      <vt:lpstr>ROI</vt:lpstr>
      <vt:lpstr>Faster R-CNN</vt:lpstr>
      <vt:lpstr>Mask R-CNN</vt:lpstr>
      <vt:lpstr>За один раз (YOLO-v1)</vt:lpstr>
      <vt:lpstr>За один раз (YOLO-v7)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Алексей Егоров</cp:lastModifiedBy>
  <cp:revision>42</cp:revision>
  <dcterms:created xsi:type="dcterms:W3CDTF">2020-05-28T16:18:16Z</dcterms:created>
  <dcterms:modified xsi:type="dcterms:W3CDTF">2024-03-16T21:13:50Z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